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8"/>
  </p:notesMasterIdLst>
  <p:handoutMasterIdLst>
    <p:handoutMasterId r:id="rId19"/>
  </p:handoutMasterIdLst>
  <p:sldIdLst>
    <p:sldId id="318" r:id="rId2"/>
    <p:sldId id="317" r:id="rId3"/>
    <p:sldId id="316" r:id="rId4"/>
    <p:sldId id="320" r:id="rId5"/>
    <p:sldId id="315" r:id="rId6"/>
    <p:sldId id="305" r:id="rId7"/>
    <p:sldId id="306" r:id="rId8"/>
    <p:sldId id="314" r:id="rId9"/>
    <p:sldId id="313" r:id="rId10"/>
    <p:sldId id="307" r:id="rId11"/>
    <p:sldId id="311" r:id="rId12"/>
    <p:sldId id="308" r:id="rId13"/>
    <p:sldId id="309" r:id="rId14"/>
    <p:sldId id="312" r:id="rId15"/>
    <p:sldId id="310" r:id="rId16"/>
    <p:sldId id="319" r:id="rId17"/>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FF"/>
    <a:srgbClr val="002F57"/>
    <a:srgbClr val="180F9B"/>
    <a:srgbClr val="201258"/>
    <a:srgbClr val="FFCC99"/>
    <a:srgbClr val="99CCFF"/>
    <a:srgbClr val="CCECFF"/>
    <a:srgbClr val="641B56"/>
    <a:srgbClr val="0061A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0544" autoAdjust="0"/>
  </p:normalViewPr>
  <p:slideViewPr>
    <p:cSldViewPr>
      <p:cViewPr varScale="1">
        <p:scale>
          <a:sx n="102" d="100"/>
          <a:sy n="102" d="100"/>
        </p:scale>
        <p:origin x="2464"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6" d="100"/>
        <a:sy n="10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39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jpe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Tree>
    <p:extLst>
      <p:ext uri="{BB962C8B-B14F-4D97-AF65-F5344CB8AC3E}">
        <p14:creationId xmlns:p14="http://schemas.microsoft.com/office/powerpoint/2010/main" val="16026476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ABC_(programming_language)" TargetMode="External"/><Relationship Id="rId7" Type="http://schemas.openxmlformats.org/officeDocument/2006/relationships/hyperlink" Target="https://en.wikipedia.org/wiki/Monty_Python's_Flying_Circus"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en.wikipedia.org/wiki/Hacker_(programmer_subculture)" TargetMode="External"/><Relationship Id="rId5" Type="http://schemas.openxmlformats.org/officeDocument/2006/relationships/hyperlink" Target="https://en.wikipedia.org/wiki/C_(programming_language)" TargetMode="External"/><Relationship Id="rId4" Type="http://schemas.openxmlformats.org/officeDocument/2006/relationships/hyperlink" Target="https://en.wikipedia.org/wiki/Unix"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pedia.org/wiki/ABC_(programming_language)" TargetMode="External"/><Relationship Id="rId7" Type="http://schemas.openxmlformats.org/officeDocument/2006/relationships/hyperlink" Target="https://en.wikipedia.org/wiki/Monty_Python's_Flying_Circus" TargetMode="External"/><Relationship Id="rId2" Type="http://schemas.openxmlformats.org/officeDocument/2006/relationships/slide" Target="../slides/slide6.xml"/><Relationship Id="rId1" Type="http://schemas.openxmlformats.org/officeDocument/2006/relationships/notesMaster" Target="../notesMasters/notesMaster1.xml"/><Relationship Id="rId6" Type="http://schemas.openxmlformats.org/officeDocument/2006/relationships/hyperlink" Target="https://en.wikipedia.org/wiki/Hacker_(programmer_subculture)" TargetMode="External"/><Relationship Id="rId5" Type="http://schemas.openxmlformats.org/officeDocument/2006/relationships/hyperlink" Target="https://en.wikipedia.org/wiki/C_(programming_language)" TargetMode="External"/><Relationship Id="rId4" Type="http://schemas.openxmlformats.org/officeDocument/2006/relationships/hyperlink" Target="https://en.wikipedia.org/wiki/Unix"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7768033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Unlike </a:t>
            </a:r>
            <a:r>
              <a:rPr lang="en-US" sz="1200" b="0" i="0" kern="1200" dirty="0" err="1">
                <a:solidFill>
                  <a:schemeClr val="tx1"/>
                </a:solidFill>
                <a:effectLst/>
                <a:latin typeface="Times New Roman" charset="0"/>
                <a:ea typeface="ＭＳ Ｐゴシック" charset="0"/>
                <a:cs typeface="ＭＳ Ｐゴシック" charset="0"/>
              </a:rPr>
              <a:t>Matlab</a:t>
            </a:r>
            <a:r>
              <a:rPr lang="en-US" sz="1200" b="0" i="0" kern="1200" dirty="0">
                <a:solidFill>
                  <a:schemeClr val="tx1"/>
                </a:solidFill>
                <a:effectLst/>
                <a:latin typeface="Times New Roman" charset="0"/>
                <a:ea typeface="ＭＳ Ｐゴシック" charset="0"/>
                <a:cs typeface="ＭＳ Ｐゴシック" charset="0"/>
              </a:rPr>
              <a:t>, the set of Python tools used by scientists does not come from one single source. </a:t>
            </a:r>
            <a:r>
              <a:rPr lang="en-US" b="0" i="0" dirty="0">
                <a:solidFill>
                  <a:srgbClr val="333333"/>
                </a:solidFill>
                <a:effectLst/>
                <a:latin typeface="-apple-system"/>
              </a:rPr>
              <a:t>It is the result of a non-coordinated, chaotic and creative development process originating from a community of volunteers and professionals.</a:t>
            </a:r>
            <a:endParaRPr lang="en-US" dirty="0"/>
          </a:p>
        </p:txBody>
      </p:sp>
    </p:spTree>
    <p:extLst>
      <p:ext uri="{BB962C8B-B14F-4D97-AF65-F5344CB8AC3E}">
        <p14:creationId xmlns:p14="http://schemas.microsoft.com/office/powerpoint/2010/main" val="21200634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benefits of </a:t>
            </a:r>
            <a:r>
              <a:rPr lang="en-US" dirty="0" err="1"/>
              <a:t>Jupyter</a:t>
            </a:r>
            <a:r>
              <a:rPr lang="en-US" dirty="0"/>
              <a:t> notebook are non-linear execution, and embedded plots and annotations</a:t>
            </a:r>
          </a:p>
          <a:p>
            <a:endParaRPr lang="en-US" dirty="0"/>
          </a:p>
          <a:p>
            <a:r>
              <a:rPr lang="en-US" dirty="0"/>
              <a:t>Non-linear workflow is also key disadvantage- easy to write code that doesn’t work</a:t>
            </a:r>
          </a:p>
          <a:p>
            <a:pPr marL="171450" indent="-171450">
              <a:buFontTx/>
              <a:buChar char="-"/>
            </a:pPr>
            <a:r>
              <a:rPr lang="en-US" dirty="0"/>
              <a:t>No linting</a:t>
            </a:r>
          </a:p>
          <a:p>
            <a:pPr marL="171450" indent="-171450">
              <a:buFontTx/>
              <a:buChar char="-"/>
            </a:pPr>
            <a:r>
              <a:rPr lang="en-US" dirty="0"/>
              <a:t>No debugging</a:t>
            </a:r>
          </a:p>
          <a:p>
            <a:pPr marL="171450" indent="-171450">
              <a:buFontTx/>
              <a:buChar char="-"/>
            </a:pPr>
            <a:r>
              <a:rPr lang="en-US" dirty="0"/>
              <a:t>Hard to re-use code</a:t>
            </a:r>
          </a:p>
          <a:p>
            <a:pPr marL="171450" indent="-171450">
              <a:buFontTx/>
              <a:buChar char="-"/>
            </a:pPr>
            <a:endParaRPr lang="en-US" dirty="0"/>
          </a:p>
          <a:p>
            <a:pPr marL="0" indent="0">
              <a:buFontTx/>
              <a:buNone/>
            </a:pPr>
            <a:r>
              <a:rPr lang="en-US" dirty="0"/>
              <a:t>Some people also use Spyder, which has a </a:t>
            </a:r>
            <a:r>
              <a:rPr lang="en-US" dirty="0" err="1"/>
              <a:t>Matlab</a:t>
            </a:r>
            <a:r>
              <a:rPr lang="en-US" dirty="0"/>
              <a:t>-like feel, and is interactive, but without any of the reproducibility aspects of </a:t>
            </a:r>
            <a:r>
              <a:rPr lang="en-US" dirty="0" err="1"/>
              <a:t>Jupyter</a:t>
            </a:r>
            <a:r>
              <a:rPr lang="en-US" dirty="0"/>
              <a:t> Notebooks</a:t>
            </a:r>
          </a:p>
        </p:txBody>
      </p:sp>
    </p:spTree>
    <p:extLst>
      <p:ext uri="{BB962C8B-B14F-4D97-AF65-F5344CB8AC3E}">
        <p14:creationId xmlns:p14="http://schemas.microsoft.com/office/powerpoint/2010/main" val="38943736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used to be Enthought Canopy, Python </a:t>
            </a:r>
            <a:r>
              <a:rPr lang="en-US" dirty="0" err="1"/>
              <a:t>x,y</a:t>
            </a:r>
            <a:r>
              <a:rPr lang="en-US" dirty="0"/>
              <a:t>, etc.</a:t>
            </a:r>
          </a:p>
        </p:txBody>
      </p:sp>
    </p:spTree>
    <p:extLst>
      <p:ext uri="{BB962C8B-B14F-4D97-AF65-F5344CB8AC3E}">
        <p14:creationId xmlns:p14="http://schemas.microsoft.com/office/powerpoint/2010/main" val="28627304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271251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biggest collaborator may be your future self (6 months from now). If nothing else, following best practices helps them. Beyond that, following best practices can help others understand your code and not only reproduce your work, but potentially improve their work as well. They may even want to contribute back to your project.</a:t>
            </a:r>
          </a:p>
          <a:p>
            <a:endParaRPr lang="en-US" dirty="0"/>
          </a:p>
          <a:p>
            <a:r>
              <a:rPr lang="en-US" dirty="0"/>
              <a:t>Best practices make open-source collaboration possible, and the relatively small groundwater modeling community has benefited enormously from this system, which gives us access to high quality software that is developed and used by tens to hundreds of millions of people worldwide.</a:t>
            </a:r>
          </a:p>
        </p:txBody>
      </p:sp>
    </p:spTree>
    <p:extLst>
      <p:ext uri="{BB962C8B-B14F-4D97-AF65-F5344CB8AC3E}">
        <p14:creationId xmlns:p14="http://schemas.microsoft.com/office/powerpoint/2010/main" val="36019246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these are motivations for scripting; we talk about python specifically in a few slides.</a:t>
            </a:r>
          </a:p>
          <a:p>
            <a:endParaRPr lang="en-US" dirty="0"/>
          </a:p>
          <a:p>
            <a:r>
              <a:rPr lang="en-US" dirty="0"/>
              <a:t>Any important (and often less discussed) point of the GMDSI debate is the quality of life benefit.</a:t>
            </a:r>
          </a:p>
          <a:p>
            <a:endParaRPr lang="en-US" dirty="0"/>
          </a:p>
        </p:txBody>
      </p:sp>
    </p:spTree>
    <p:extLst>
      <p:ext uri="{BB962C8B-B14F-4D97-AF65-F5344CB8AC3E}">
        <p14:creationId xmlns:p14="http://schemas.microsoft.com/office/powerpoint/2010/main" val="9256461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replication is still very difficult, but Python can help us move further along the reproducibility spectrum.</a:t>
            </a:r>
          </a:p>
          <a:p>
            <a:endParaRPr lang="en-US" dirty="0"/>
          </a:p>
          <a:p>
            <a:endParaRPr lang="en-US" dirty="0"/>
          </a:p>
        </p:txBody>
      </p:sp>
    </p:spTree>
    <p:extLst>
      <p:ext uri="{BB962C8B-B14F-4D97-AF65-F5344CB8AC3E}">
        <p14:creationId xmlns:p14="http://schemas.microsoft.com/office/powerpoint/2010/main" val="30437983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...In December 1989, I was looking for a "hobby" programming project that would keep me occupied during the week around Christmas. My office ... would be closed, but I had a home computer, and not much else on my hands. I decided to write an interpreter for the new scripting language I had been thinking about lately: a descendant of </a:t>
            </a:r>
            <a:r>
              <a:rPr lang="en-US" sz="1200" b="0" i="0" u="none" strike="noStrike" kern="1200" dirty="0">
                <a:solidFill>
                  <a:schemeClr val="tx1"/>
                </a:solidFill>
                <a:effectLst/>
                <a:latin typeface="Times New Roman" charset="0"/>
                <a:ea typeface="ＭＳ Ｐゴシック" charset="0"/>
                <a:cs typeface="ＭＳ Ｐゴシック" charset="0"/>
                <a:hlinkClick r:id="rId3" tooltip="ABC (programming language)"/>
              </a:rPr>
              <a:t>ABC</a:t>
            </a:r>
            <a:r>
              <a:rPr lang="en-US" sz="1200" b="0" i="0" kern="1200" dirty="0">
                <a:solidFill>
                  <a:schemeClr val="tx1"/>
                </a:solidFill>
                <a:effectLst/>
                <a:latin typeface="Times New Roman" charset="0"/>
                <a:ea typeface="ＭＳ Ｐゴシック" charset="0"/>
                <a:cs typeface="ＭＳ Ｐゴシック" charset="0"/>
              </a:rPr>
              <a:t> that would appeal to </a:t>
            </a:r>
            <a:r>
              <a:rPr lang="en-US" sz="1200" b="0" i="0" u="none" strike="noStrike" kern="1200" dirty="0">
                <a:solidFill>
                  <a:schemeClr val="tx1"/>
                </a:solidFill>
                <a:effectLst/>
                <a:latin typeface="Times New Roman" charset="0"/>
                <a:ea typeface="ＭＳ Ｐゴシック" charset="0"/>
                <a:cs typeface="ＭＳ Ｐゴシック" charset="0"/>
                <a:hlinkClick r:id="rId4" tooltip="Unix"/>
              </a:rPr>
              <a:t>Unix</a:t>
            </a:r>
            <a:r>
              <a:rPr lang="en-US" sz="1200" b="0" i="0" kern="1200" dirty="0">
                <a:solidFill>
                  <a:schemeClr val="tx1"/>
                </a:solidFill>
                <a:effectLst/>
                <a:latin typeface="Times New Roman" charset="0"/>
                <a:ea typeface="ＭＳ Ｐゴシック" charset="0"/>
                <a:cs typeface="ＭＳ Ｐゴシック" charset="0"/>
              </a:rPr>
              <a:t>/</a:t>
            </a:r>
            <a:r>
              <a:rPr lang="en-US" sz="1200" b="0" i="0" u="none" strike="noStrike" kern="1200" dirty="0">
                <a:solidFill>
                  <a:schemeClr val="tx1"/>
                </a:solidFill>
                <a:effectLst/>
                <a:latin typeface="Times New Roman" charset="0"/>
                <a:ea typeface="ＭＳ Ｐゴシック" charset="0"/>
                <a:cs typeface="ＭＳ Ｐゴシック" charset="0"/>
                <a:hlinkClick r:id="rId5" tooltip="C (programming language)"/>
              </a:rPr>
              <a:t>C</a:t>
            </a:r>
            <a:r>
              <a:rPr lang="en-US" sz="1200" b="0" i="0" kern="1200" dirty="0">
                <a:solidFill>
                  <a:schemeClr val="tx1"/>
                </a:solidFill>
                <a:effectLst/>
                <a:latin typeface="Times New Roman" charset="0"/>
                <a:ea typeface="ＭＳ Ｐゴシック" charset="0"/>
                <a:cs typeface="ＭＳ Ｐゴシック" charset="0"/>
              </a:rPr>
              <a:t> </a:t>
            </a:r>
            <a:r>
              <a:rPr lang="en-US" sz="1200" b="0" i="0" u="none" strike="noStrike" kern="1200" dirty="0">
                <a:solidFill>
                  <a:schemeClr val="tx1"/>
                </a:solidFill>
                <a:effectLst/>
                <a:latin typeface="Times New Roman" charset="0"/>
                <a:ea typeface="ＭＳ Ｐゴシック" charset="0"/>
                <a:cs typeface="ＭＳ Ｐゴシック" charset="0"/>
                <a:hlinkClick r:id="rId6" tooltip="Hacker (programmer subculture)"/>
              </a:rPr>
              <a:t>hackers</a:t>
            </a:r>
            <a:r>
              <a:rPr lang="en-US" sz="1200" b="0" i="0" kern="1200" dirty="0">
                <a:solidFill>
                  <a:schemeClr val="tx1"/>
                </a:solidFill>
                <a:effectLst/>
                <a:latin typeface="Times New Roman" charset="0"/>
                <a:ea typeface="ＭＳ Ｐゴシック" charset="0"/>
                <a:cs typeface="ＭＳ Ｐゴシック" charset="0"/>
              </a:rPr>
              <a:t>. I chose Python as a working title for the project, being in a slightly irreverent mood (and a big fan of </a:t>
            </a:r>
            <a:r>
              <a:rPr lang="en-US" sz="1200" b="0" i="1" u="none" strike="noStrike" kern="1200" dirty="0">
                <a:solidFill>
                  <a:schemeClr val="tx1"/>
                </a:solidFill>
                <a:effectLst/>
                <a:latin typeface="Times New Roman" charset="0"/>
                <a:ea typeface="ＭＳ Ｐゴシック" charset="0"/>
                <a:cs typeface="ＭＳ Ｐゴシック" charset="0"/>
                <a:hlinkClick r:id="rId7" tooltip="Monty Python's Flying Circus"/>
              </a:rPr>
              <a:t>Monty Python's Flying Circus</a:t>
            </a:r>
            <a:r>
              <a:rPr lang="en-US" sz="1200" b="0" i="0" kern="1200" dirty="0">
                <a:solidFill>
                  <a:schemeClr val="tx1"/>
                </a:solidFill>
                <a:effectLst/>
                <a:latin typeface="Times New Roman" charset="0"/>
                <a:ea typeface="ＭＳ Ｐゴシック" charset="0"/>
                <a:cs typeface="ＭＳ Ｐゴシック" charset="0"/>
              </a:rPr>
              <a:t>).</a:t>
            </a:r>
          </a:p>
          <a:p>
            <a:r>
              <a:rPr lang="en-US" sz="1200" b="0" i="0" kern="1200" dirty="0">
                <a:solidFill>
                  <a:schemeClr val="tx1"/>
                </a:solidFill>
                <a:effectLst/>
                <a:latin typeface="Times New Roman" charset="0"/>
                <a:ea typeface="ＭＳ Ｐゴシック" charset="0"/>
                <a:cs typeface="ＭＳ Ｐゴシック" charset="0"/>
              </a:rPr>
              <a:t>— </a:t>
            </a:r>
            <a:r>
              <a:rPr lang="en-US" sz="1200" b="0" i="1" kern="1200" dirty="0">
                <a:solidFill>
                  <a:schemeClr val="tx1"/>
                </a:solidFill>
                <a:effectLst/>
                <a:latin typeface="Times New Roman" charset="0"/>
                <a:ea typeface="ＭＳ Ｐゴシック" charset="0"/>
                <a:cs typeface="ＭＳ Ｐゴシック" charset="0"/>
              </a:rPr>
              <a:t>Guido van Rossum</a:t>
            </a:r>
            <a:endParaRPr lang="en-US" sz="1200" b="0" i="0" kern="1200" dirty="0">
              <a:solidFill>
                <a:schemeClr val="tx1"/>
              </a:solidFill>
              <a:effectLst/>
              <a:latin typeface="Times New Roman" charset="0"/>
              <a:ea typeface="ＭＳ Ｐゴシック" charset="0"/>
              <a:cs typeface="ＭＳ Ｐゴシック" charset="0"/>
            </a:endParaRPr>
          </a:p>
          <a:p>
            <a:endParaRPr lang="en-US" dirty="0"/>
          </a:p>
        </p:txBody>
      </p:sp>
    </p:spTree>
    <p:extLst>
      <p:ext uri="{BB962C8B-B14F-4D97-AF65-F5344CB8AC3E}">
        <p14:creationId xmlns:p14="http://schemas.microsoft.com/office/powerpoint/2010/main" val="22868913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...In December 1989, I was looking for a "hobby" programming project that would keep me occupied during the week around Christmas. My office ... would be closed, but I had a home computer, and not much else on my hands. I decided to write an interpreter for the new scripting language I had been thinking about lately: a descendant of </a:t>
            </a:r>
            <a:r>
              <a:rPr lang="en-US" sz="1200" b="0" i="0" u="none" strike="noStrike" kern="1200" dirty="0">
                <a:solidFill>
                  <a:schemeClr val="tx1"/>
                </a:solidFill>
                <a:effectLst/>
                <a:latin typeface="Times New Roman" charset="0"/>
                <a:ea typeface="ＭＳ Ｐゴシック" charset="0"/>
                <a:cs typeface="ＭＳ Ｐゴシック" charset="0"/>
                <a:hlinkClick r:id="rId3" tooltip="ABC (programming language)"/>
              </a:rPr>
              <a:t>ABC</a:t>
            </a:r>
            <a:r>
              <a:rPr lang="en-US" sz="1200" b="0" i="0" kern="1200" dirty="0">
                <a:solidFill>
                  <a:schemeClr val="tx1"/>
                </a:solidFill>
                <a:effectLst/>
                <a:latin typeface="Times New Roman" charset="0"/>
                <a:ea typeface="ＭＳ Ｐゴシック" charset="0"/>
                <a:cs typeface="ＭＳ Ｐゴシック" charset="0"/>
              </a:rPr>
              <a:t> that would appeal to </a:t>
            </a:r>
            <a:r>
              <a:rPr lang="en-US" sz="1200" b="0" i="0" u="none" strike="noStrike" kern="1200" dirty="0">
                <a:solidFill>
                  <a:schemeClr val="tx1"/>
                </a:solidFill>
                <a:effectLst/>
                <a:latin typeface="Times New Roman" charset="0"/>
                <a:ea typeface="ＭＳ Ｐゴシック" charset="0"/>
                <a:cs typeface="ＭＳ Ｐゴシック" charset="0"/>
                <a:hlinkClick r:id="rId4" tooltip="Unix"/>
              </a:rPr>
              <a:t>Unix</a:t>
            </a:r>
            <a:r>
              <a:rPr lang="en-US" sz="1200" b="0" i="0" kern="1200" dirty="0">
                <a:solidFill>
                  <a:schemeClr val="tx1"/>
                </a:solidFill>
                <a:effectLst/>
                <a:latin typeface="Times New Roman" charset="0"/>
                <a:ea typeface="ＭＳ Ｐゴシック" charset="0"/>
                <a:cs typeface="ＭＳ Ｐゴシック" charset="0"/>
              </a:rPr>
              <a:t>/</a:t>
            </a:r>
            <a:r>
              <a:rPr lang="en-US" sz="1200" b="0" i="0" u="none" strike="noStrike" kern="1200" dirty="0">
                <a:solidFill>
                  <a:schemeClr val="tx1"/>
                </a:solidFill>
                <a:effectLst/>
                <a:latin typeface="Times New Roman" charset="0"/>
                <a:ea typeface="ＭＳ Ｐゴシック" charset="0"/>
                <a:cs typeface="ＭＳ Ｐゴシック" charset="0"/>
                <a:hlinkClick r:id="rId5" tooltip="C (programming language)"/>
              </a:rPr>
              <a:t>C</a:t>
            </a:r>
            <a:r>
              <a:rPr lang="en-US" sz="1200" b="0" i="0" kern="1200" dirty="0">
                <a:solidFill>
                  <a:schemeClr val="tx1"/>
                </a:solidFill>
                <a:effectLst/>
                <a:latin typeface="Times New Roman" charset="0"/>
                <a:ea typeface="ＭＳ Ｐゴシック" charset="0"/>
                <a:cs typeface="ＭＳ Ｐゴシック" charset="0"/>
              </a:rPr>
              <a:t> </a:t>
            </a:r>
            <a:r>
              <a:rPr lang="en-US" sz="1200" b="0" i="0" u="none" strike="noStrike" kern="1200" dirty="0">
                <a:solidFill>
                  <a:schemeClr val="tx1"/>
                </a:solidFill>
                <a:effectLst/>
                <a:latin typeface="Times New Roman" charset="0"/>
                <a:ea typeface="ＭＳ Ｐゴシック" charset="0"/>
                <a:cs typeface="ＭＳ Ｐゴシック" charset="0"/>
                <a:hlinkClick r:id="rId6" tooltip="Hacker (programmer subculture)"/>
              </a:rPr>
              <a:t>hackers</a:t>
            </a:r>
            <a:r>
              <a:rPr lang="en-US" sz="1200" b="0" i="0" kern="1200" dirty="0">
                <a:solidFill>
                  <a:schemeClr val="tx1"/>
                </a:solidFill>
                <a:effectLst/>
                <a:latin typeface="Times New Roman" charset="0"/>
                <a:ea typeface="ＭＳ Ｐゴシック" charset="0"/>
                <a:cs typeface="ＭＳ Ｐゴシック" charset="0"/>
              </a:rPr>
              <a:t>. I chose Python as a working title for the project, being in a slightly irreverent mood (and a big fan of </a:t>
            </a:r>
            <a:r>
              <a:rPr lang="en-US" sz="1200" b="0" i="1" u="none" strike="noStrike" kern="1200" dirty="0">
                <a:solidFill>
                  <a:schemeClr val="tx1"/>
                </a:solidFill>
                <a:effectLst/>
                <a:latin typeface="Times New Roman" charset="0"/>
                <a:ea typeface="ＭＳ Ｐゴシック" charset="0"/>
                <a:cs typeface="ＭＳ Ｐゴシック" charset="0"/>
                <a:hlinkClick r:id="rId7" tooltip="Monty Python's Flying Circus"/>
              </a:rPr>
              <a:t>Monty Python's Flying Circus</a:t>
            </a:r>
            <a:r>
              <a:rPr lang="en-US" sz="1200" b="0" i="0" kern="1200" dirty="0">
                <a:solidFill>
                  <a:schemeClr val="tx1"/>
                </a:solidFill>
                <a:effectLst/>
                <a:latin typeface="Times New Roman" charset="0"/>
                <a:ea typeface="ＭＳ Ｐゴシック" charset="0"/>
                <a:cs typeface="ＭＳ Ｐゴシック" charset="0"/>
              </a:rPr>
              <a:t>).</a:t>
            </a:r>
          </a:p>
          <a:p>
            <a:r>
              <a:rPr lang="en-US" sz="1200" b="0" i="0" kern="1200" dirty="0">
                <a:solidFill>
                  <a:schemeClr val="tx1"/>
                </a:solidFill>
                <a:effectLst/>
                <a:latin typeface="Times New Roman" charset="0"/>
                <a:ea typeface="ＭＳ Ｐゴシック" charset="0"/>
                <a:cs typeface="ＭＳ Ｐゴシック" charset="0"/>
              </a:rPr>
              <a:t>— </a:t>
            </a:r>
            <a:r>
              <a:rPr lang="en-US" sz="1200" b="0" i="1" kern="1200" dirty="0">
                <a:solidFill>
                  <a:schemeClr val="tx1"/>
                </a:solidFill>
                <a:effectLst/>
                <a:latin typeface="Times New Roman" charset="0"/>
                <a:ea typeface="ＭＳ Ｐゴシック" charset="0"/>
                <a:cs typeface="ＭＳ Ｐゴシック" charset="0"/>
              </a:rPr>
              <a:t>Guido van Rossum</a:t>
            </a:r>
            <a:endParaRPr lang="en-US" sz="1200" b="0" i="0" kern="1200" dirty="0">
              <a:solidFill>
                <a:schemeClr val="tx1"/>
              </a:solidFill>
              <a:effectLst/>
              <a:latin typeface="Times New Roman" charset="0"/>
              <a:ea typeface="ＭＳ Ｐゴシック" charset="0"/>
              <a:cs typeface="ＭＳ Ｐゴシック" charset="0"/>
            </a:endParaRPr>
          </a:p>
          <a:p>
            <a:endParaRPr lang="en-US" dirty="0"/>
          </a:p>
        </p:txBody>
      </p:sp>
    </p:spTree>
    <p:extLst>
      <p:ext uri="{BB962C8B-B14F-4D97-AF65-F5344CB8AC3E}">
        <p14:creationId xmlns:p14="http://schemas.microsoft.com/office/powerpoint/2010/main" val="23882842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TIOBE Programming Community index is an indicator of the popularity of programming languages. The index is updated once a month. The ratings are based on the number of skilled engineers world-wide, courses and third party vendors. Popular search engines such as Google, Bing, Yahoo!, Wikipedia, Amazon, YouTube and Baidu are used to calculate the ratings. It is important to note that the TIOBE index is not about the best programming language or the language in which most lines of code have been written.</a:t>
            </a:r>
          </a:p>
          <a:p>
            <a:endParaRPr lang="en-US" dirty="0"/>
          </a:p>
          <a:p>
            <a:endParaRPr lang="en-US" dirty="0"/>
          </a:p>
          <a:p>
            <a:r>
              <a:rPr lang="en-US" dirty="0"/>
              <a:t>Python has moved from third to first since the last time we taught this class (in November, 2018 in Madison, WI)</a:t>
            </a:r>
          </a:p>
        </p:txBody>
      </p:sp>
    </p:spTree>
    <p:extLst>
      <p:ext uri="{BB962C8B-B14F-4D97-AF65-F5344CB8AC3E}">
        <p14:creationId xmlns:p14="http://schemas.microsoft.com/office/powerpoint/2010/main" val="3334393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this blog post: https://</a:t>
            </a:r>
            <a:r>
              <a:rPr lang="en-US" dirty="0" err="1"/>
              <a:t>blog.pythonanywhere.com</a:t>
            </a:r>
            <a:r>
              <a:rPr lang="en-US" dirty="0"/>
              <a:t>/67/, and the graph above, total number of users worldwide might be around 10 million as of 2018.</a:t>
            </a:r>
          </a:p>
        </p:txBody>
      </p:sp>
    </p:spTree>
    <p:extLst>
      <p:ext uri="{BB962C8B-B14F-4D97-AF65-F5344CB8AC3E}">
        <p14:creationId xmlns:p14="http://schemas.microsoft.com/office/powerpoint/2010/main" val="9153587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you’re new to scripting, learning Python can require some time.</a:t>
            </a:r>
          </a:p>
          <a:p>
            <a:endParaRPr lang="en-US" dirty="0"/>
          </a:p>
          <a:p>
            <a:r>
              <a:rPr lang="en-US" dirty="0"/>
              <a:t>And you get what you put in. The better you know Python, the more you can do, and the faster you can do it with less effort.</a:t>
            </a:r>
          </a:p>
        </p:txBody>
      </p:sp>
    </p:spTree>
    <p:extLst>
      <p:ext uri="{BB962C8B-B14F-4D97-AF65-F5344CB8AC3E}">
        <p14:creationId xmlns:p14="http://schemas.microsoft.com/office/powerpoint/2010/main" val="1333169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Maintained by the Python Software Foundation</a:t>
            </a:r>
          </a:p>
          <a:p>
            <a:r>
              <a:rPr lang="en-US" dirty="0"/>
              <a:t>Includes many packages (</a:t>
            </a:r>
            <a:r>
              <a:rPr lang="en-US" dirty="0" err="1"/>
              <a:t>pathlib</a:t>
            </a:r>
            <a:r>
              <a:rPr lang="en-US" dirty="0"/>
              <a:t>, </a:t>
            </a:r>
            <a:r>
              <a:rPr lang="en-US" dirty="0" err="1"/>
              <a:t>os</a:t>
            </a:r>
            <a:r>
              <a:rPr lang="en-US" dirty="0"/>
              <a:t>, </a:t>
            </a:r>
            <a:r>
              <a:rPr lang="en-US" dirty="0" err="1"/>
              <a:t>shutil</a:t>
            </a:r>
            <a:r>
              <a:rPr lang="en-US" dirty="0"/>
              <a:t>, </a:t>
            </a:r>
            <a:r>
              <a:rPr lang="en-US" dirty="0" err="1"/>
              <a:t>zipfile</a:t>
            </a:r>
            <a:r>
              <a:rPr lang="en-US" dirty="0"/>
              <a:t>, </a:t>
            </a:r>
            <a:r>
              <a:rPr lang="en-US" dirty="0" err="1"/>
              <a:t>etc</a:t>
            </a:r>
            <a:r>
              <a:rPr lang="en-US" dirty="0"/>
              <a:t>)</a:t>
            </a:r>
          </a:p>
        </p:txBody>
      </p:sp>
    </p:spTree>
    <p:extLst>
      <p:ext uri="{BB962C8B-B14F-4D97-AF65-F5344CB8AC3E}">
        <p14:creationId xmlns:p14="http://schemas.microsoft.com/office/powerpoint/2010/main" val="58224428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cstate="screen">
            <a:lum bright="100000"/>
            <a:extLst>
              <a:ext uri="{28A0092B-C50C-407E-A947-70E740481C1C}">
                <a14:useLocalDpi xmlns:a14="http://schemas.microsoft.com/office/drawing/2010/main"/>
              </a:ext>
            </a:extLst>
          </a:blip>
          <a:srcRect/>
          <a:stretch>
            <a:fillRect/>
          </a:stretch>
        </p:blipFill>
        <p:spPr bwMode="black">
          <a:xfrm>
            <a:off x="457200" y="461963"/>
            <a:ext cx="2057400" cy="757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a:t>Click to edit Master subtitle style</a:t>
            </a:r>
          </a:p>
        </p:txBody>
      </p:sp>
    </p:spTree>
    <p:extLst>
      <p:ext uri="{BB962C8B-B14F-4D97-AF65-F5344CB8AC3E}">
        <p14:creationId xmlns:p14="http://schemas.microsoft.com/office/powerpoint/2010/main" val="1116020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65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06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93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436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493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51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19878"/>
            <a:ext cx="8305800" cy="1143000"/>
          </a:xfrm>
        </p:spPr>
        <p:txBody>
          <a:bodyPr/>
          <a:lstStyle/>
          <a:p>
            <a:r>
              <a:rPr lang="en-US"/>
              <a:t>Click to edit Master title style</a:t>
            </a:r>
          </a:p>
        </p:txBody>
      </p:sp>
    </p:spTree>
    <p:extLst>
      <p:ext uri="{BB962C8B-B14F-4D97-AF65-F5344CB8AC3E}">
        <p14:creationId xmlns:p14="http://schemas.microsoft.com/office/powerpoint/2010/main" val="172512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0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656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6111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3" cstate="screen">
            <a:lum bright="100000"/>
            <a:extLst>
              <a:ext uri="{28A0092B-C50C-407E-A947-70E740481C1C}">
                <a14:useLocalDpi xmlns:a14="http://schemas.microsoft.com/office/drawing/2010/main"/>
              </a:ext>
            </a:extLst>
          </a:blip>
          <a:srcRect/>
          <a:stretch>
            <a:fillRect/>
          </a:stretch>
        </p:blipFill>
        <p:spPr bwMode="black">
          <a:xfrm>
            <a:off x="152400" y="6404183"/>
            <a:ext cx="1143000" cy="4206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7"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news.wisc.edu/its-back-40-years-later-lady-liberty-on-mendota/"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towardsdatascience.com/5-reasons-why-jupyter-notebooks-suck-4dc201e27086"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hyperlink" Target="https://fabienmaussion.info/scientific_programming/week_05/02-Scientific-Python.html"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towardsdatascience.com/managing-project-specific-environments-with-conda-b8b50aa8be0e"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python.org/dev/peps/pep-0008/" TargetMode="External"/><Relationship Id="rId7" Type="http://schemas.openxmlformats.org/officeDocument/2006/relationships/hyperlink" Target="https://nsls-ii.github.io/scientific-python-cookiecutter/index.html"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www.pyopensci.org/resources/" TargetMode="External"/><Relationship Id="rId5" Type="http://schemas.openxmlformats.org/officeDocument/2006/relationships/hyperlink" Target="https://swcarpentry.github.io/good-enough-practices-in-scientific-computing/" TargetMode="External"/><Relationship Id="rId4" Type="http://schemas.openxmlformats.org/officeDocument/2006/relationships/hyperlink" Target="https://numpydoc.readthedocs.io/en/latest/format.html"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gmdsi.org/blog/gmdsi-tech-talk-scripted-workflows-vs-gui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tiobe.com/tiobe-index/"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hyperlink" Target="https://insights.stackoverflow.com/trends"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310057CF-D9D0-AD3F-C737-6AF53A5FFAD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7846" r="7844"/>
          <a:stretch/>
        </p:blipFill>
        <p:spPr bwMode="auto">
          <a:xfrm>
            <a:off x="0" y="0"/>
            <a:ext cx="9144000" cy="6100711"/>
          </a:xfrm>
          <a:prstGeom prst="rect">
            <a:avLst/>
          </a:prstGeom>
          <a:noFill/>
          <a:extLst>
            <a:ext uri="{909E8E84-426E-40DD-AFC4-6F175D3DCCD1}">
              <a14:hiddenFill xmlns:a14="http://schemas.microsoft.com/office/drawing/2010/main">
                <a:solidFill>
                  <a:srgbClr val="FFFFFF"/>
                </a:solidFill>
              </a14:hiddenFill>
            </a:ext>
          </a:extLst>
        </p:spPr>
      </p:pic>
      <p:sp>
        <p:nvSpPr>
          <p:cNvPr id="162818" name="Rectangle 2"/>
          <p:cNvSpPr>
            <a:spLocks noGrp="1" noChangeArrowheads="1"/>
          </p:cNvSpPr>
          <p:nvPr>
            <p:ph type="ctrTitle"/>
          </p:nvPr>
        </p:nvSpPr>
        <p:spPr>
          <a:xfrm>
            <a:off x="0" y="26125"/>
            <a:ext cx="9144000" cy="1143000"/>
          </a:xfrm>
        </p:spPr>
        <p:txBody>
          <a:bodyPr/>
          <a:lstStyle/>
          <a:p>
            <a:pPr algn="ctr">
              <a:defRPr/>
            </a:pPr>
            <a:r>
              <a:rPr lang="en-US" sz="3600" dirty="0">
                <a:solidFill>
                  <a:schemeClr val="bg1"/>
                </a:solidFill>
                <a:cs typeface="+mj-cs"/>
              </a:rPr>
              <a:t>An overview of python</a:t>
            </a:r>
          </a:p>
        </p:txBody>
      </p:sp>
      <p:sp>
        <p:nvSpPr>
          <p:cNvPr id="162819" name="Rectangle 3"/>
          <p:cNvSpPr>
            <a:spLocks noGrp="1" noChangeArrowheads="1"/>
          </p:cNvSpPr>
          <p:nvPr>
            <p:ph type="subTitle" idx="1"/>
          </p:nvPr>
        </p:nvSpPr>
        <p:spPr>
          <a:xfrm>
            <a:off x="0" y="4343400"/>
            <a:ext cx="9144000" cy="1757311"/>
          </a:xfrm>
          <a:solidFill>
            <a:schemeClr val="tx1">
              <a:alpha val="55000"/>
            </a:schemeClr>
          </a:solidFill>
        </p:spPr>
        <p:txBody>
          <a:bodyPr/>
          <a:lstStyle/>
          <a:p>
            <a:pPr algn="ctr">
              <a:defRPr/>
            </a:pPr>
            <a:r>
              <a:rPr lang="en-US" dirty="0"/>
              <a:t> Introduction to python</a:t>
            </a:r>
          </a:p>
          <a:p>
            <a:pPr algn="ctr">
              <a:defRPr/>
            </a:pPr>
            <a:r>
              <a:rPr lang="en-US" sz="2200" i="1" dirty="0"/>
              <a:t>Getting started &amp; working with data</a:t>
            </a:r>
          </a:p>
          <a:p>
            <a:pPr algn="ctr">
              <a:defRPr/>
            </a:pPr>
            <a:endParaRPr lang="en-US" sz="1050" i="1" dirty="0"/>
          </a:p>
          <a:p>
            <a:pPr algn="ctr">
              <a:defRPr/>
            </a:pPr>
            <a:r>
              <a:rPr lang="en-US" sz="1800" dirty="0" err="1"/>
              <a:t>UMid</a:t>
            </a:r>
            <a:r>
              <a:rPr lang="en-US" sz="1800" dirty="0"/>
              <a:t> all hands F2F, Madison, WI</a:t>
            </a:r>
            <a:endParaRPr lang="en-US" sz="1800" dirty="0">
              <a:cs typeface="+mn-cs"/>
            </a:endParaRPr>
          </a:p>
          <a:p>
            <a:pPr algn="ctr">
              <a:defRPr/>
            </a:pPr>
            <a:r>
              <a:rPr lang="en-US" sz="1800" dirty="0">
                <a:cs typeface="+mn-cs"/>
              </a:rPr>
              <a:t>September 27</a:t>
            </a:r>
            <a:r>
              <a:rPr lang="en-US" sz="1800" baseline="30000" dirty="0">
                <a:cs typeface="+mn-cs"/>
              </a:rPr>
              <a:t>th</a:t>
            </a:r>
            <a:r>
              <a:rPr lang="en-US" sz="1800" dirty="0">
                <a:cs typeface="+mn-cs"/>
              </a:rPr>
              <a:t>, 2023</a:t>
            </a:r>
          </a:p>
          <a:p>
            <a:pPr>
              <a:defRPr/>
            </a:pPr>
            <a:endParaRPr lang="en-US" sz="1800" dirty="0">
              <a:cs typeface="+mn-cs"/>
            </a:endParaRPr>
          </a:p>
        </p:txBody>
      </p:sp>
      <p:sp>
        <p:nvSpPr>
          <p:cNvPr id="4" name="Rectangle 3">
            <a:extLst>
              <a:ext uri="{FF2B5EF4-FFF2-40B4-BE49-F238E27FC236}">
                <a16:creationId xmlns:a16="http://schemas.microsoft.com/office/drawing/2014/main" id="{CC104E18-F7AC-A74F-82EA-0C0C537F0C16}"/>
              </a:ext>
            </a:extLst>
          </p:cNvPr>
          <p:cNvSpPr/>
          <p:nvPr/>
        </p:nvSpPr>
        <p:spPr>
          <a:xfrm>
            <a:off x="4603315" y="6394187"/>
            <a:ext cx="4572000" cy="400110"/>
          </a:xfrm>
          <a:prstGeom prst="rect">
            <a:avLst/>
          </a:prstGeom>
        </p:spPr>
        <p:txBody>
          <a:bodyPr wrap="square">
            <a:spAutoFit/>
          </a:bodyPr>
          <a:lstStyle/>
          <a:p>
            <a:pPr algn="r"/>
            <a:r>
              <a:rPr lang="en-US" sz="1000" dirty="0">
                <a:hlinkClick r:id="rId4"/>
              </a:rPr>
              <a:t>Photo: Samuel Li</a:t>
            </a:r>
          </a:p>
          <a:p>
            <a:pPr algn="r"/>
            <a:r>
              <a:rPr lang="en-US" sz="1000" dirty="0">
                <a:hlinkClick r:id="rId4"/>
              </a:rPr>
              <a:t>https://www.old.channel3000.com/content/uploads/2021/03/608-samuel-li.jpg</a:t>
            </a:r>
            <a:endParaRPr lang="en-US" sz="1000" dirty="0"/>
          </a:p>
        </p:txBody>
      </p:sp>
    </p:spTree>
    <p:extLst>
      <p:ext uri="{BB962C8B-B14F-4D97-AF65-F5344CB8AC3E}">
        <p14:creationId xmlns:p14="http://schemas.microsoft.com/office/powerpoint/2010/main" val="3858246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Disadvantages</a:t>
            </a:r>
          </a:p>
        </p:txBody>
      </p:sp>
      <p:sp>
        <p:nvSpPr>
          <p:cNvPr id="3" name="Content Placeholder 2"/>
          <p:cNvSpPr>
            <a:spLocks noGrp="1"/>
          </p:cNvSpPr>
          <p:nvPr>
            <p:ph idx="1"/>
          </p:nvPr>
        </p:nvSpPr>
        <p:spPr/>
        <p:txBody>
          <a:bodyPr/>
          <a:lstStyle/>
          <a:p>
            <a:r>
              <a:rPr lang="en-US" dirty="0"/>
              <a:t>Can be slower than other languages</a:t>
            </a:r>
          </a:p>
          <a:p>
            <a:r>
              <a:rPr lang="en-US" dirty="0"/>
              <a:t>Somewhat decentralized</a:t>
            </a:r>
          </a:p>
          <a:p>
            <a:r>
              <a:rPr lang="en-US" dirty="0"/>
              <a:t>Changes frequently</a:t>
            </a:r>
          </a:p>
          <a:p>
            <a:r>
              <a:rPr lang="en-US" dirty="0"/>
              <a:t>Installation/Hard to get started</a:t>
            </a:r>
          </a:p>
          <a:p>
            <a:r>
              <a:rPr lang="en-US" dirty="0"/>
              <a:t>Easy to write bad code</a:t>
            </a:r>
          </a:p>
          <a:p>
            <a:pPr lvl="1"/>
            <a:r>
              <a:rPr lang="en-US" b="0" dirty="0">
                <a:hlinkClick r:id="rId3"/>
              </a:rPr>
              <a:t>https://towardsdatascience.com/5-reasons-why-jupyter-notebooks-suck-4dc201e27086</a:t>
            </a:r>
            <a:endParaRPr lang="en-US" b="0" dirty="0"/>
          </a:p>
        </p:txBody>
      </p:sp>
    </p:spTree>
    <p:extLst>
      <p:ext uri="{BB962C8B-B14F-4D97-AF65-F5344CB8AC3E}">
        <p14:creationId xmlns:p14="http://schemas.microsoft.com/office/powerpoint/2010/main" val="30527230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Standard Library</a:t>
            </a:r>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057400" y="1066800"/>
            <a:ext cx="5397646" cy="5152516"/>
          </a:xfrm>
          <a:prstGeom prst="rect">
            <a:avLst/>
          </a:prstGeom>
        </p:spPr>
      </p:pic>
    </p:spTree>
    <p:extLst>
      <p:ext uri="{BB962C8B-B14F-4D97-AF65-F5344CB8AC3E}">
        <p14:creationId xmlns:p14="http://schemas.microsoft.com/office/powerpoint/2010/main" val="3450930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Python's scientific ecosystem</a:t>
            </a:r>
          </a:p>
        </p:txBody>
      </p:sp>
      <p:pic>
        <p:nvPicPr>
          <p:cNvPr id="3" name="Picture 2">
            <a:extLst>
              <a:ext uri="{FF2B5EF4-FFF2-40B4-BE49-F238E27FC236}">
                <a16:creationId xmlns:a16="http://schemas.microsoft.com/office/drawing/2014/main" id="{F85E4000-D84C-6E43-83D2-CF4A20E6068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729409" y="1066800"/>
            <a:ext cx="7407965" cy="5297728"/>
          </a:xfrm>
          <a:prstGeom prst="rect">
            <a:avLst/>
          </a:prstGeom>
        </p:spPr>
      </p:pic>
      <p:sp>
        <p:nvSpPr>
          <p:cNvPr id="5" name="TextBox 4">
            <a:extLst>
              <a:ext uri="{FF2B5EF4-FFF2-40B4-BE49-F238E27FC236}">
                <a16:creationId xmlns:a16="http://schemas.microsoft.com/office/drawing/2014/main" id="{30B20FB9-092C-B14F-A200-3EBEBFD54E30}"/>
              </a:ext>
            </a:extLst>
          </p:cNvPr>
          <p:cNvSpPr txBox="1"/>
          <p:nvPr/>
        </p:nvSpPr>
        <p:spPr>
          <a:xfrm>
            <a:off x="1524000" y="6408006"/>
            <a:ext cx="7620001" cy="323165"/>
          </a:xfrm>
          <a:prstGeom prst="rect">
            <a:avLst/>
          </a:prstGeom>
          <a:noFill/>
        </p:spPr>
        <p:txBody>
          <a:bodyPr wrap="square" rtlCol="0">
            <a:spAutoFit/>
          </a:bodyPr>
          <a:lstStyle/>
          <a:p>
            <a:pPr algn="r"/>
            <a:r>
              <a:rPr lang="en-US" sz="1500" dirty="0">
                <a:hlinkClick r:id="rId4"/>
              </a:rPr>
              <a:t>https://fabienmaussion.info/scientific_programming/week_05/02-Scientific-Python.html</a:t>
            </a:r>
            <a:endParaRPr lang="en-US" sz="1500" dirty="0">
              <a:solidFill>
                <a:schemeClr val="accent3"/>
              </a:solidFill>
            </a:endParaRPr>
          </a:p>
        </p:txBody>
      </p:sp>
    </p:spTree>
    <p:extLst>
      <p:ext uri="{BB962C8B-B14F-4D97-AF65-F5344CB8AC3E}">
        <p14:creationId xmlns:p14="http://schemas.microsoft.com/office/powerpoint/2010/main" val="22855850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Development Environments</a:t>
            </a:r>
          </a:p>
        </p:txBody>
      </p:sp>
      <p:sp>
        <p:nvSpPr>
          <p:cNvPr id="3" name="Content Placeholder 2"/>
          <p:cNvSpPr>
            <a:spLocks noGrp="1"/>
          </p:cNvSpPr>
          <p:nvPr>
            <p:ph idx="1"/>
          </p:nvPr>
        </p:nvSpPr>
        <p:spPr/>
        <p:txBody>
          <a:bodyPr/>
          <a:lstStyle/>
          <a:p>
            <a:r>
              <a:rPr lang="en-US" dirty="0"/>
              <a:t>Python interpreter</a:t>
            </a:r>
          </a:p>
          <a:p>
            <a:r>
              <a:rPr lang="en-US" dirty="0" err="1"/>
              <a:t>Ipython</a:t>
            </a:r>
            <a:endParaRPr lang="en-US" dirty="0"/>
          </a:p>
          <a:p>
            <a:r>
              <a:rPr lang="en-US" dirty="0" err="1"/>
              <a:t>Jupyter</a:t>
            </a:r>
            <a:r>
              <a:rPr lang="en-US" dirty="0"/>
              <a:t> Notebook or </a:t>
            </a:r>
            <a:r>
              <a:rPr lang="en-US" dirty="0" err="1"/>
              <a:t>Jupyter</a:t>
            </a:r>
            <a:r>
              <a:rPr lang="en-US" dirty="0"/>
              <a:t> Lab</a:t>
            </a:r>
          </a:p>
          <a:p>
            <a:pPr lvl="1"/>
            <a:r>
              <a:rPr lang="en-US" dirty="0"/>
              <a:t>Best for data exploration, demonstrations, works in progress, simple one-off code, etc.</a:t>
            </a:r>
          </a:p>
          <a:p>
            <a:r>
              <a:rPr lang="en-US" dirty="0"/>
              <a:t>IDE (integrated development environment) such as VS Code</a:t>
            </a:r>
          </a:p>
          <a:p>
            <a:pPr lvl="1"/>
            <a:r>
              <a:rPr lang="en-US" dirty="0"/>
              <a:t>Best option for developing “production” or “operational” code- anything you want to re-use!</a:t>
            </a:r>
          </a:p>
        </p:txBody>
      </p:sp>
    </p:spTree>
    <p:extLst>
      <p:ext uri="{BB962C8B-B14F-4D97-AF65-F5344CB8AC3E}">
        <p14:creationId xmlns:p14="http://schemas.microsoft.com/office/powerpoint/2010/main" val="28666874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Distributions</a:t>
            </a:r>
          </a:p>
        </p:txBody>
      </p:sp>
      <p:sp>
        <p:nvSpPr>
          <p:cNvPr id="3" name="Content Placeholder 2"/>
          <p:cNvSpPr>
            <a:spLocks noGrp="1"/>
          </p:cNvSpPr>
          <p:nvPr>
            <p:ph idx="1"/>
          </p:nvPr>
        </p:nvSpPr>
        <p:spPr>
          <a:xfrm>
            <a:off x="457200" y="1524000"/>
            <a:ext cx="8077200" cy="990600"/>
          </a:xfrm>
        </p:spPr>
        <p:txBody>
          <a:bodyPr/>
          <a:lstStyle/>
          <a:p>
            <a:r>
              <a:rPr lang="en-US" sz="2400" dirty="0"/>
              <a:t>A bundled collection of Python and many of the useful packages</a:t>
            </a:r>
          </a:p>
        </p:txBody>
      </p:sp>
      <p:pic>
        <p:nvPicPr>
          <p:cNvPr id="1026" name="Picture 2" descr="Using Miniconda encourages good environment management practices.">
            <a:extLst>
              <a:ext uri="{FF2B5EF4-FFF2-40B4-BE49-F238E27FC236}">
                <a16:creationId xmlns:a16="http://schemas.microsoft.com/office/drawing/2014/main" id="{AE78C861-0B96-FFCB-2727-50E78709C0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89181" y="2667000"/>
            <a:ext cx="5138777" cy="3454400"/>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A278BD69-E852-87C7-E953-E0B0D1CBE037}"/>
              </a:ext>
            </a:extLst>
          </p:cNvPr>
          <p:cNvSpPr txBox="1">
            <a:spLocks/>
          </p:cNvSpPr>
          <p:nvPr/>
        </p:nvSpPr>
        <p:spPr bwMode="auto">
          <a:xfrm>
            <a:off x="457200" y="2514600"/>
            <a:ext cx="3505200" cy="3606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t" anchorCtr="0" compatLnSpc="1">
            <a:prstTxWarp prst="textNoShape">
              <a:avLst/>
            </a:prstTxWarp>
          </a:bodyPr>
          <a:lst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a:lstStyle>
          <a:p>
            <a:r>
              <a:rPr lang="en-US" sz="2400" kern="0" dirty="0"/>
              <a:t>There are several flavors</a:t>
            </a:r>
          </a:p>
          <a:p>
            <a:pPr lvl="1"/>
            <a:r>
              <a:rPr lang="en-US" sz="2000" kern="0" dirty="0"/>
              <a:t>Anaconda/</a:t>
            </a:r>
            <a:r>
              <a:rPr lang="en-US" sz="2000" kern="0" dirty="0" err="1"/>
              <a:t>Miniconda</a:t>
            </a:r>
            <a:endParaRPr lang="en-US" sz="2000" kern="0" dirty="0"/>
          </a:p>
          <a:p>
            <a:pPr lvl="1"/>
            <a:r>
              <a:rPr lang="en-US" sz="2000" kern="0" dirty="0" err="1"/>
              <a:t>Python.org</a:t>
            </a:r>
            <a:endParaRPr lang="en-US" sz="2000" kern="0" dirty="0"/>
          </a:p>
          <a:p>
            <a:pPr lvl="1"/>
            <a:r>
              <a:rPr lang="en-US" sz="2000" kern="0" dirty="0"/>
              <a:t>Your system python</a:t>
            </a:r>
          </a:p>
          <a:p>
            <a:pPr lvl="1"/>
            <a:r>
              <a:rPr lang="en-US" sz="2000" kern="0" dirty="0"/>
              <a:t>ArcGIS or QGIS python </a:t>
            </a:r>
          </a:p>
          <a:p>
            <a:pPr lvl="1"/>
            <a:r>
              <a:rPr lang="en-US" sz="2000" kern="0" dirty="0" err="1"/>
              <a:t>etc</a:t>
            </a:r>
            <a:endParaRPr lang="en-US" sz="2000" kern="0" dirty="0"/>
          </a:p>
        </p:txBody>
      </p:sp>
      <p:sp>
        <p:nvSpPr>
          <p:cNvPr id="8" name="TextBox 7">
            <a:extLst>
              <a:ext uri="{FF2B5EF4-FFF2-40B4-BE49-F238E27FC236}">
                <a16:creationId xmlns:a16="http://schemas.microsoft.com/office/drawing/2014/main" id="{4C4B133F-2259-906F-CB09-41AC6639EE15}"/>
              </a:ext>
            </a:extLst>
          </p:cNvPr>
          <p:cNvSpPr txBox="1"/>
          <p:nvPr/>
        </p:nvSpPr>
        <p:spPr>
          <a:xfrm>
            <a:off x="4025276" y="6103294"/>
            <a:ext cx="5102682" cy="523220"/>
          </a:xfrm>
          <a:prstGeom prst="rect">
            <a:avLst/>
          </a:prstGeom>
          <a:noFill/>
        </p:spPr>
        <p:txBody>
          <a:bodyPr wrap="square">
            <a:spAutoFit/>
          </a:bodyPr>
          <a:lstStyle/>
          <a:p>
            <a:r>
              <a:rPr lang="en-US" sz="1400" dirty="0">
                <a:hlinkClick r:id="rId4"/>
              </a:rPr>
              <a:t>https://towardsdatascience.com/managing-project-specific-environments-with-conda-b8b50aa8be0e</a:t>
            </a:r>
            <a:endParaRPr lang="en-US" sz="1400" dirty="0"/>
          </a:p>
        </p:txBody>
      </p:sp>
    </p:spTree>
    <p:extLst>
      <p:ext uri="{BB962C8B-B14F-4D97-AF65-F5344CB8AC3E}">
        <p14:creationId xmlns:p14="http://schemas.microsoft.com/office/powerpoint/2010/main" val="9645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Versions</a:t>
            </a:r>
          </a:p>
        </p:txBody>
      </p:sp>
      <p:sp>
        <p:nvSpPr>
          <p:cNvPr id="3" name="Content Placeholder 2"/>
          <p:cNvSpPr>
            <a:spLocks noGrp="1"/>
          </p:cNvSpPr>
          <p:nvPr>
            <p:ph idx="1"/>
          </p:nvPr>
        </p:nvSpPr>
        <p:spPr>
          <a:xfrm>
            <a:off x="381000" y="1371600"/>
            <a:ext cx="8305800" cy="1143000"/>
          </a:xfrm>
        </p:spPr>
        <p:txBody>
          <a:bodyPr/>
          <a:lstStyle/>
          <a:p>
            <a:r>
              <a:rPr lang="en-US" dirty="0"/>
              <a:t>Python 2 has been retired</a:t>
            </a:r>
          </a:p>
          <a:p>
            <a:r>
              <a:rPr lang="en-US" dirty="0"/>
              <a:t>We are using Python 3.9 for the class</a:t>
            </a:r>
          </a:p>
        </p:txBody>
      </p:sp>
    </p:spTree>
    <p:extLst>
      <p:ext uri="{BB962C8B-B14F-4D97-AF65-F5344CB8AC3E}">
        <p14:creationId xmlns:p14="http://schemas.microsoft.com/office/powerpoint/2010/main" val="3656466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 for “best practices”</a:t>
            </a:r>
          </a:p>
        </p:txBody>
      </p:sp>
      <p:sp>
        <p:nvSpPr>
          <p:cNvPr id="3" name="Content Placeholder 2"/>
          <p:cNvSpPr>
            <a:spLocks noGrp="1"/>
          </p:cNvSpPr>
          <p:nvPr>
            <p:ph idx="1"/>
          </p:nvPr>
        </p:nvSpPr>
        <p:spPr>
          <a:xfrm>
            <a:off x="381000" y="1143000"/>
            <a:ext cx="8305800" cy="5029200"/>
          </a:xfrm>
        </p:spPr>
        <p:txBody>
          <a:bodyPr/>
          <a:lstStyle/>
          <a:p>
            <a:r>
              <a:rPr lang="en-US" b="0" dirty="0"/>
              <a:t>PEP8 python style guide: </a:t>
            </a:r>
            <a:r>
              <a:rPr lang="en-US" sz="2400" b="0" dirty="0">
                <a:hlinkClick r:id="rId3"/>
              </a:rPr>
              <a:t>https://www.python.org/dev/peps/pep-0008/</a:t>
            </a:r>
            <a:endParaRPr lang="en-US" sz="2400" b="0" dirty="0"/>
          </a:p>
          <a:p>
            <a:r>
              <a:rPr lang="en-US" b="0" dirty="0" err="1"/>
              <a:t>Numpy</a:t>
            </a:r>
            <a:r>
              <a:rPr lang="en-US" b="0" dirty="0"/>
              <a:t> doc string format: </a:t>
            </a:r>
            <a:r>
              <a:rPr lang="en-US" sz="2400" b="0" dirty="0">
                <a:hlinkClick r:id="rId4"/>
              </a:rPr>
              <a:t>https://numpydoc.readthedocs.io/en/latest/format.html</a:t>
            </a:r>
            <a:endParaRPr lang="en-US" sz="2400" b="0" dirty="0"/>
          </a:p>
          <a:p>
            <a:r>
              <a:rPr lang="en-US" b="0" dirty="0"/>
              <a:t>”Good enough” practices for scientific computing: </a:t>
            </a:r>
            <a:r>
              <a:rPr lang="en-US" sz="2400" b="0" dirty="0">
                <a:hlinkClick r:id="rId5"/>
              </a:rPr>
              <a:t>https://swcarpentry.github.io/good-enough-practices-in-scientific-computing/</a:t>
            </a:r>
            <a:endParaRPr lang="en-US" sz="2400" b="0" dirty="0"/>
          </a:p>
          <a:p>
            <a:r>
              <a:rPr lang="en-US" b="0" dirty="0"/>
              <a:t>Resources for packaging, testing, documenting, and publishing scientific Python code: </a:t>
            </a:r>
          </a:p>
          <a:p>
            <a:pPr lvl="1"/>
            <a:r>
              <a:rPr lang="en-US" sz="1800" b="0" dirty="0" err="1"/>
              <a:t>pyOpenSci</a:t>
            </a:r>
            <a:r>
              <a:rPr lang="en-US" sz="1800" b="0" dirty="0"/>
              <a:t> org: </a:t>
            </a:r>
            <a:r>
              <a:rPr lang="en-US" sz="1800" b="0" dirty="0">
                <a:hlinkClick r:id="rId6"/>
              </a:rPr>
              <a:t>https://www.pyopensci.org/resources/</a:t>
            </a:r>
            <a:endParaRPr lang="en-US" sz="1800" b="0" dirty="0"/>
          </a:p>
          <a:p>
            <a:pPr lvl="1"/>
            <a:r>
              <a:rPr lang="en-US" sz="1800" b="0" dirty="0"/>
              <a:t>The Scientific Python </a:t>
            </a:r>
            <a:r>
              <a:rPr lang="en-US" sz="1800" b="0" dirty="0" err="1"/>
              <a:t>Cookiecutter</a:t>
            </a:r>
            <a:r>
              <a:rPr lang="en-US" sz="1800" b="0" dirty="0"/>
              <a:t> </a:t>
            </a:r>
            <a:r>
              <a:rPr lang="en-US" sz="1800" b="0" dirty="0">
                <a:hlinkClick r:id="rId7"/>
              </a:rPr>
              <a:t>https://nsls-ii.github.io/scientific-python-cookiecutter/index.html</a:t>
            </a:r>
            <a:endParaRPr lang="en-US" sz="1800" b="0" dirty="0"/>
          </a:p>
          <a:p>
            <a:endParaRPr lang="en-US" sz="2400" b="0" dirty="0"/>
          </a:p>
        </p:txBody>
      </p:sp>
    </p:spTree>
    <p:extLst>
      <p:ext uri="{BB962C8B-B14F-4D97-AF65-F5344CB8AC3E}">
        <p14:creationId xmlns:p14="http://schemas.microsoft.com/office/powerpoint/2010/main" val="18050470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Motivations for using Python</a:t>
            </a:r>
          </a:p>
        </p:txBody>
      </p:sp>
      <p:sp>
        <p:nvSpPr>
          <p:cNvPr id="3" name="Content Placeholder 2"/>
          <p:cNvSpPr>
            <a:spLocks noGrp="1"/>
          </p:cNvSpPr>
          <p:nvPr>
            <p:ph idx="1"/>
          </p:nvPr>
        </p:nvSpPr>
        <p:spPr>
          <a:xfrm>
            <a:off x="381000" y="1524000"/>
            <a:ext cx="8305800" cy="4495800"/>
          </a:xfrm>
        </p:spPr>
        <p:txBody>
          <a:bodyPr/>
          <a:lstStyle/>
          <a:p>
            <a:r>
              <a:rPr lang="en-US" dirty="0"/>
              <a:t>Automate tedious, boring and repetitive tasks (and manage cognitive load)</a:t>
            </a:r>
          </a:p>
          <a:p>
            <a:r>
              <a:rPr lang="en-US" dirty="0"/>
              <a:t>Escape limits imposed by other people’s software</a:t>
            </a:r>
          </a:p>
          <a:p>
            <a:r>
              <a:rPr lang="en-US" dirty="0"/>
              <a:t>Improve quality and efficiency of work</a:t>
            </a:r>
          </a:p>
          <a:p>
            <a:r>
              <a:rPr lang="en-US" dirty="0"/>
              <a:t>Scientific reproducibility</a:t>
            </a:r>
          </a:p>
          <a:p>
            <a:pPr marL="0" indent="0">
              <a:buNone/>
            </a:pPr>
            <a:endParaRPr lang="en-US" dirty="0"/>
          </a:p>
          <a:p>
            <a:pPr marL="0" indent="0">
              <a:buNone/>
            </a:pPr>
            <a:endParaRPr lang="en-US" sz="2000" dirty="0"/>
          </a:p>
          <a:p>
            <a:r>
              <a:rPr lang="en-US" sz="2000" dirty="0">
                <a:latin typeface="Arial" panose="020B0604020202020204" pitchFamily="34" charset="0"/>
                <a:cs typeface="Arial" panose="020B0604020202020204" pitchFamily="34" charset="0"/>
              </a:rPr>
              <a:t>See also this recent debate about GUIs vs scripting  </a:t>
            </a:r>
            <a:r>
              <a:rPr lang="en-US" sz="2000" u="sng" dirty="0">
                <a:solidFill>
                  <a:srgbClr val="0000FF"/>
                </a:solidFill>
                <a:effectLst/>
                <a:latin typeface="Arial" panose="020B0604020202020204" pitchFamily="34" charset="0"/>
                <a:ea typeface="Calibri" panose="020F0502020204030204" pitchFamily="34" charset="0"/>
                <a:cs typeface="Arial" panose="020B0604020202020204" pitchFamily="34" charset="0"/>
                <a:hlinkClick r:id="rId3"/>
              </a:rPr>
              <a:t>https://gmdsi.org/blog/gmdsi-tech-talk-scripted-workflows-vs-guis/</a:t>
            </a:r>
            <a:r>
              <a:rPr lang="en-US" sz="2000" dirty="0">
                <a:effectLst/>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a:p>
            <a:endParaRPr lang="en-US" sz="2400" dirty="0"/>
          </a:p>
          <a:p>
            <a:endParaRPr lang="en-US" sz="2400" dirty="0"/>
          </a:p>
        </p:txBody>
      </p:sp>
    </p:spTree>
    <p:extLst>
      <p:ext uri="{BB962C8B-B14F-4D97-AF65-F5344CB8AC3E}">
        <p14:creationId xmlns:p14="http://schemas.microsoft.com/office/powerpoint/2010/main" val="3601755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and Reproducibility</a:t>
            </a:r>
          </a:p>
        </p:txBody>
      </p:sp>
      <p:pic>
        <p:nvPicPr>
          <p:cNvPr id="8" name="Picture 7">
            <a:extLst>
              <a:ext uri="{FF2B5EF4-FFF2-40B4-BE49-F238E27FC236}">
                <a16:creationId xmlns:a16="http://schemas.microsoft.com/office/drawing/2014/main" id="{177FB58D-7E9B-0A4E-95DA-867F714D9598}"/>
              </a:ext>
            </a:extLst>
          </p:cNvPr>
          <p:cNvPicPr>
            <a:picLocks noChangeAspect="1"/>
          </p:cNvPicPr>
          <p:nvPr/>
        </p:nvPicPr>
        <p:blipFill>
          <a:blip r:embed="rId3"/>
          <a:stretch>
            <a:fillRect/>
          </a:stretch>
        </p:blipFill>
        <p:spPr>
          <a:xfrm>
            <a:off x="357809" y="1295400"/>
            <a:ext cx="8367449" cy="2743200"/>
          </a:xfrm>
          <a:prstGeom prst="rect">
            <a:avLst/>
          </a:prstGeom>
          <a:ln>
            <a:solidFill>
              <a:schemeClr val="tx1"/>
            </a:solidFill>
          </a:ln>
        </p:spPr>
      </p:pic>
      <p:sp>
        <p:nvSpPr>
          <p:cNvPr id="9" name="TextBox 8">
            <a:extLst>
              <a:ext uri="{FF2B5EF4-FFF2-40B4-BE49-F238E27FC236}">
                <a16:creationId xmlns:a16="http://schemas.microsoft.com/office/drawing/2014/main" id="{B39A55AF-EBAB-B340-8E99-A4DA56B46170}"/>
              </a:ext>
            </a:extLst>
          </p:cNvPr>
          <p:cNvSpPr txBox="1"/>
          <p:nvPr/>
        </p:nvSpPr>
        <p:spPr>
          <a:xfrm>
            <a:off x="152400" y="4267200"/>
            <a:ext cx="8763000" cy="2369880"/>
          </a:xfrm>
          <a:prstGeom prst="rect">
            <a:avLst/>
          </a:prstGeom>
          <a:noFill/>
        </p:spPr>
        <p:txBody>
          <a:bodyPr wrap="square" rtlCol="0">
            <a:spAutoFit/>
          </a:bodyPr>
          <a:lstStyle/>
          <a:p>
            <a:r>
              <a:rPr lang="en-US" sz="1600" dirty="0">
                <a:solidFill>
                  <a:schemeClr val="accent3"/>
                </a:solidFill>
              </a:rPr>
              <a:t>Peng, R.D. 2011. Reproducible Research in Computational Science, </a:t>
            </a:r>
            <a:r>
              <a:rPr lang="en-US" sz="1600" i="1" dirty="0">
                <a:solidFill>
                  <a:schemeClr val="accent3"/>
                </a:solidFill>
              </a:rPr>
              <a:t>Science</a:t>
            </a:r>
            <a:r>
              <a:rPr lang="en-US" sz="1600" dirty="0">
                <a:solidFill>
                  <a:schemeClr val="accent3"/>
                </a:solidFill>
              </a:rPr>
              <a:t> 334, p 1226-1227</a:t>
            </a:r>
          </a:p>
          <a:p>
            <a:endParaRPr lang="en-US" sz="1600" dirty="0">
              <a:solidFill>
                <a:schemeClr val="accent3"/>
              </a:solidFill>
            </a:endParaRPr>
          </a:p>
          <a:p>
            <a:r>
              <a:rPr lang="en-US" sz="1600" dirty="0">
                <a:solidFill>
                  <a:schemeClr val="accent3"/>
                </a:solidFill>
              </a:rPr>
              <a:t>Hutton, C., T. Wagener, J. Freer, D. Han, C. Duffy, and B. </a:t>
            </a:r>
            <a:r>
              <a:rPr lang="en-US" sz="1600" dirty="0" err="1">
                <a:solidFill>
                  <a:schemeClr val="accent3"/>
                </a:solidFill>
              </a:rPr>
              <a:t>Arheimer</a:t>
            </a:r>
            <a:r>
              <a:rPr lang="en-US" sz="1600" dirty="0">
                <a:solidFill>
                  <a:schemeClr val="accent3"/>
                </a:solidFill>
              </a:rPr>
              <a:t> (2016), Most computational hydrology is not reproducible, so is it really science?, Water R. Res., 52, 7548–7555, doi:10.1002/2016WR019285.</a:t>
            </a:r>
          </a:p>
          <a:p>
            <a:endParaRPr lang="en-US" sz="1600" dirty="0">
              <a:solidFill>
                <a:schemeClr val="accent3"/>
              </a:solidFill>
            </a:endParaRPr>
          </a:p>
          <a:p>
            <a:r>
              <a:rPr lang="en-US" sz="1600" dirty="0" err="1">
                <a:solidFill>
                  <a:schemeClr val="accent3"/>
                </a:solidFill>
              </a:rPr>
              <a:t>Ince</a:t>
            </a:r>
            <a:r>
              <a:rPr lang="en-US" sz="1600" dirty="0">
                <a:solidFill>
                  <a:schemeClr val="accent3"/>
                </a:solidFill>
              </a:rPr>
              <a:t>, D.C., Hatton, L., Graham-Cumming, J., 2012, The case for open computer programs, </a:t>
            </a:r>
            <a:r>
              <a:rPr lang="en-US" sz="1600" i="1" dirty="0">
                <a:solidFill>
                  <a:schemeClr val="accent3"/>
                </a:solidFill>
              </a:rPr>
              <a:t>Nature</a:t>
            </a:r>
            <a:r>
              <a:rPr lang="en-US" sz="1600" dirty="0">
                <a:solidFill>
                  <a:schemeClr val="accent3"/>
                </a:solidFill>
              </a:rPr>
              <a:t> 482, p 485-488.</a:t>
            </a:r>
          </a:p>
          <a:p>
            <a:endParaRPr lang="en-US" sz="2000" dirty="0">
              <a:solidFill>
                <a:schemeClr val="accent3"/>
              </a:solidFill>
            </a:endParaRPr>
          </a:p>
        </p:txBody>
      </p:sp>
    </p:spTree>
    <p:extLst>
      <p:ext uri="{BB962C8B-B14F-4D97-AF65-F5344CB8AC3E}">
        <p14:creationId xmlns:p14="http://schemas.microsoft.com/office/powerpoint/2010/main" val="71004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75A3AED-D58D-BC77-581D-28980521D394}"/>
              </a:ext>
            </a:extLst>
          </p:cNvPr>
          <p:cNvSpPr>
            <a:spLocks noGrp="1"/>
          </p:cNvSpPr>
          <p:nvPr>
            <p:ph idx="1"/>
          </p:nvPr>
        </p:nvSpPr>
        <p:spPr/>
        <p:txBody>
          <a:bodyPr/>
          <a:lstStyle/>
          <a:p>
            <a:r>
              <a:rPr lang="en-US" dirty="0"/>
              <a:t>John </a:t>
            </a:r>
            <a:r>
              <a:rPr lang="en-US" dirty="0" err="1"/>
              <a:t>Claerbout</a:t>
            </a:r>
            <a:r>
              <a:rPr lang="en-US" dirty="0"/>
              <a:t>, an earth scientist at Stanford, [was] … paraphrased in </a:t>
            </a:r>
            <a:r>
              <a:rPr lang="en-US" dirty="0" err="1"/>
              <a:t>Buckheit</a:t>
            </a:r>
            <a:r>
              <a:rPr lang="en-US" dirty="0"/>
              <a:t> and </a:t>
            </a:r>
            <a:r>
              <a:rPr lang="en-US" dirty="0" err="1"/>
              <a:t>Donoho</a:t>
            </a:r>
            <a:r>
              <a:rPr lang="en-US" dirty="0"/>
              <a:t> (1995</a:t>
            </a:r>
            <a:r>
              <a:rPr lang="en-US"/>
              <a:t>): </a:t>
            </a:r>
            <a:br>
              <a:rPr lang="en-US"/>
            </a:br>
            <a:br>
              <a:rPr lang="en-US"/>
            </a:br>
            <a:r>
              <a:rPr lang="en-US"/>
              <a:t>“</a:t>
            </a:r>
            <a:r>
              <a:rPr lang="en-US" dirty="0"/>
              <a:t>an article about computational result is advertising, not scholarship. The actual scholarship is the full software environment, code and data, that produced the result.”</a:t>
            </a:r>
          </a:p>
        </p:txBody>
      </p:sp>
      <p:sp>
        <p:nvSpPr>
          <p:cNvPr id="6" name="Title 1">
            <a:extLst>
              <a:ext uri="{FF2B5EF4-FFF2-40B4-BE49-F238E27FC236}">
                <a16:creationId xmlns:a16="http://schemas.microsoft.com/office/drawing/2014/main" id="{05C3E832-2748-3110-94C5-41987FF5E548}"/>
              </a:ext>
            </a:extLst>
          </p:cNvPr>
          <p:cNvSpPr txBox="1">
            <a:spLocks/>
          </p:cNvSpPr>
          <p:nvPr/>
        </p:nvSpPr>
        <p:spPr bwMode="auto">
          <a:xfrm>
            <a:off x="533400" y="304800"/>
            <a:ext cx="83058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ctr" anchorCtr="0" compatLnSpc="1">
            <a:prstTxWarp prst="textNoShape">
              <a:avLst/>
            </a:prstTxWarp>
          </a:bodyPr>
          <a:lst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a:lstStyle>
          <a:p>
            <a:r>
              <a:rPr lang="en-US" kern="0"/>
              <a:t>Python and Reproducibility</a:t>
            </a:r>
            <a:endParaRPr lang="en-US" kern="0" dirty="0"/>
          </a:p>
        </p:txBody>
      </p:sp>
    </p:spTree>
    <p:extLst>
      <p:ext uri="{BB962C8B-B14F-4D97-AF65-F5344CB8AC3E}">
        <p14:creationId xmlns:p14="http://schemas.microsoft.com/office/powerpoint/2010/main" val="17604485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Python?</a:t>
            </a:r>
          </a:p>
        </p:txBody>
      </p:sp>
      <p:sp>
        <p:nvSpPr>
          <p:cNvPr id="3" name="Content Placeholder 2"/>
          <p:cNvSpPr>
            <a:spLocks noGrp="1"/>
          </p:cNvSpPr>
          <p:nvPr>
            <p:ph idx="1"/>
          </p:nvPr>
        </p:nvSpPr>
        <p:spPr>
          <a:xfrm>
            <a:off x="381000" y="1295400"/>
            <a:ext cx="5029200" cy="4953000"/>
          </a:xfrm>
        </p:spPr>
        <p:txBody>
          <a:bodyPr/>
          <a:lstStyle/>
          <a:p>
            <a:r>
              <a:rPr lang="en-US" sz="2400" dirty="0"/>
              <a:t>Interpreted, high-level language for general-purpose programming</a:t>
            </a:r>
          </a:p>
          <a:p>
            <a:r>
              <a:rPr lang="en-US" sz="2400" dirty="0"/>
              <a:t>Based on C</a:t>
            </a:r>
          </a:p>
          <a:p>
            <a:r>
              <a:rPr lang="en-US" sz="2400" dirty="0"/>
              <a:t>Object-oriented</a:t>
            </a:r>
          </a:p>
          <a:p>
            <a:r>
              <a:rPr lang="en-US" sz="2400" dirty="0"/>
              <a:t>Highly extensible</a:t>
            </a:r>
          </a:p>
          <a:p>
            <a:r>
              <a:rPr lang="en-US" sz="2400" dirty="0"/>
              <a:t>Besides standard library, large ”ecosystem” of packages for diverse purposes</a:t>
            </a:r>
          </a:p>
          <a:p>
            <a:r>
              <a:rPr lang="en-US" sz="2400" dirty="0"/>
              <a:t>Emphasizes code readability, simplicity and flexibility</a:t>
            </a:r>
          </a:p>
          <a:p>
            <a:endParaRPr lang="en-US" sz="2400" dirty="0"/>
          </a:p>
          <a:p>
            <a:endParaRPr lang="en-US" sz="2400" dirty="0"/>
          </a:p>
        </p:txBody>
      </p:sp>
      <p:pic>
        <p:nvPicPr>
          <p:cNvPr id="4" name="Picture 3">
            <a:extLst>
              <a:ext uri="{FF2B5EF4-FFF2-40B4-BE49-F238E27FC236}">
                <a16:creationId xmlns:a16="http://schemas.microsoft.com/office/drawing/2014/main" id="{BF728E1B-3782-594B-ACC6-0D5F2C865E7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37752" y="1295400"/>
            <a:ext cx="3200400" cy="4800600"/>
          </a:xfrm>
          <a:prstGeom prst="rect">
            <a:avLst/>
          </a:prstGeom>
        </p:spPr>
      </p:pic>
      <p:sp>
        <p:nvSpPr>
          <p:cNvPr id="8" name="TextBox 7">
            <a:extLst>
              <a:ext uri="{FF2B5EF4-FFF2-40B4-BE49-F238E27FC236}">
                <a16:creationId xmlns:a16="http://schemas.microsoft.com/office/drawing/2014/main" id="{54703735-86EC-D64B-B758-C2A941BB8B36}"/>
              </a:ext>
            </a:extLst>
          </p:cNvPr>
          <p:cNvSpPr txBox="1"/>
          <p:nvPr/>
        </p:nvSpPr>
        <p:spPr>
          <a:xfrm>
            <a:off x="5944118" y="6129130"/>
            <a:ext cx="2803973" cy="461665"/>
          </a:xfrm>
          <a:prstGeom prst="rect">
            <a:avLst/>
          </a:prstGeom>
          <a:noFill/>
        </p:spPr>
        <p:txBody>
          <a:bodyPr wrap="none" rtlCol="0">
            <a:spAutoFit/>
          </a:bodyPr>
          <a:lstStyle/>
          <a:p>
            <a:pPr algn="r"/>
            <a:r>
              <a:rPr lang="en-US" sz="2400" dirty="0">
                <a:solidFill>
                  <a:schemeClr val="accent3"/>
                </a:solidFill>
              </a:rPr>
              <a:t>Guido van Rossum</a:t>
            </a:r>
          </a:p>
        </p:txBody>
      </p:sp>
    </p:spTree>
    <p:extLst>
      <p:ext uri="{BB962C8B-B14F-4D97-AF65-F5344CB8AC3E}">
        <p14:creationId xmlns:p14="http://schemas.microsoft.com/office/powerpoint/2010/main" val="39800995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it mean to be </a:t>
            </a:r>
            <a:r>
              <a:rPr lang="en-US" i="1" dirty="0"/>
              <a:t>pythonic</a:t>
            </a:r>
            <a:r>
              <a:rPr lang="en-US" dirty="0"/>
              <a:t>?</a:t>
            </a:r>
          </a:p>
        </p:txBody>
      </p:sp>
      <p:sp>
        <p:nvSpPr>
          <p:cNvPr id="3" name="Content Placeholder 2"/>
          <p:cNvSpPr>
            <a:spLocks noGrp="1"/>
          </p:cNvSpPr>
          <p:nvPr>
            <p:ph idx="1"/>
          </p:nvPr>
        </p:nvSpPr>
        <p:spPr>
          <a:xfrm>
            <a:off x="1197624" y="1371600"/>
            <a:ext cx="6672552" cy="4495800"/>
          </a:xfrm>
        </p:spPr>
        <p:txBody>
          <a:bodyPr/>
          <a:lstStyle/>
          <a:p>
            <a:pPr marL="0" indent="0">
              <a:buNone/>
            </a:pPr>
            <a:r>
              <a:rPr lang="en-US" dirty="0"/>
              <a:t>Some of the core principals:</a:t>
            </a:r>
          </a:p>
          <a:p>
            <a:endParaRPr lang="en-US" dirty="0"/>
          </a:p>
          <a:p>
            <a:pPr lvl="1"/>
            <a:r>
              <a:rPr lang="en-US" sz="2800" b="0" dirty="0"/>
              <a:t>Beautiful is better than ugly</a:t>
            </a:r>
          </a:p>
          <a:p>
            <a:pPr lvl="1"/>
            <a:r>
              <a:rPr lang="en-US" sz="2800" b="0" dirty="0"/>
              <a:t>Explicit is better than implicit</a:t>
            </a:r>
          </a:p>
          <a:p>
            <a:pPr lvl="1"/>
            <a:r>
              <a:rPr lang="en-US" sz="2800" b="0" dirty="0"/>
              <a:t>Simple is better than complex</a:t>
            </a:r>
          </a:p>
          <a:p>
            <a:pPr lvl="1"/>
            <a:r>
              <a:rPr lang="en-US" sz="2800" b="0" dirty="0"/>
              <a:t>Complex is better than complicated</a:t>
            </a:r>
          </a:p>
          <a:p>
            <a:pPr lvl="1"/>
            <a:r>
              <a:rPr lang="en-US" sz="2800" b="0" dirty="0"/>
              <a:t>Readability counts</a:t>
            </a:r>
          </a:p>
          <a:p>
            <a:endParaRPr lang="en-US" sz="2400" dirty="0"/>
          </a:p>
        </p:txBody>
      </p:sp>
      <p:sp>
        <p:nvSpPr>
          <p:cNvPr id="7" name="TextBox 6">
            <a:extLst>
              <a:ext uri="{FF2B5EF4-FFF2-40B4-BE49-F238E27FC236}">
                <a16:creationId xmlns:a16="http://schemas.microsoft.com/office/drawing/2014/main" id="{E76CC6BD-3B52-3547-9060-92C53B133840}"/>
              </a:ext>
            </a:extLst>
          </p:cNvPr>
          <p:cNvSpPr txBox="1"/>
          <p:nvPr/>
        </p:nvSpPr>
        <p:spPr>
          <a:xfrm>
            <a:off x="1742497" y="5391090"/>
            <a:ext cx="5115503" cy="400110"/>
          </a:xfrm>
          <a:prstGeom prst="rect">
            <a:avLst/>
          </a:prstGeom>
          <a:noFill/>
        </p:spPr>
        <p:txBody>
          <a:bodyPr wrap="none" rtlCol="0">
            <a:spAutoFit/>
          </a:bodyPr>
          <a:lstStyle/>
          <a:p>
            <a:pPr algn="r"/>
            <a:r>
              <a:rPr lang="en-US" sz="2000" dirty="0">
                <a:solidFill>
                  <a:schemeClr val="accent3"/>
                </a:solidFill>
              </a:rPr>
              <a:t>https://</a:t>
            </a:r>
            <a:r>
              <a:rPr lang="en-US" sz="2000" dirty="0" err="1">
                <a:solidFill>
                  <a:schemeClr val="accent3"/>
                </a:solidFill>
              </a:rPr>
              <a:t>en.wikipedia.org</a:t>
            </a:r>
            <a:r>
              <a:rPr lang="en-US" sz="2000" dirty="0">
                <a:solidFill>
                  <a:schemeClr val="accent3"/>
                </a:solidFill>
              </a:rPr>
              <a:t>/wiki/</a:t>
            </a:r>
            <a:r>
              <a:rPr lang="en-US" sz="2000" dirty="0" err="1">
                <a:solidFill>
                  <a:schemeClr val="accent3"/>
                </a:solidFill>
              </a:rPr>
              <a:t>Zen_of_Python</a:t>
            </a:r>
            <a:endParaRPr lang="en-US" sz="2000" dirty="0">
              <a:solidFill>
                <a:schemeClr val="accent3"/>
              </a:solidFill>
            </a:endParaRPr>
          </a:p>
        </p:txBody>
      </p:sp>
    </p:spTree>
    <p:extLst>
      <p:ext uri="{BB962C8B-B14F-4D97-AF65-F5344CB8AC3E}">
        <p14:creationId xmlns:p14="http://schemas.microsoft.com/office/powerpoint/2010/main" val="1905427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a:t>
            </a:r>
          </a:p>
        </p:txBody>
      </p:sp>
      <p:sp>
        <p:nvSpPr>
          <p:cNvPr id="3" name="Content Placeholder 2"/>
          <p:cNvSpPr>
            <a:spLocks noGrp="1"/>
          </p:cNvSpPr>
          <p:nvPr>
            <p:ph idx="1"/>
          </p:nvPr>
        </p:nvSpPr>
        <p:spPr/>
        <p:txBody>
          <a:bodyPr/>
          <a:lstStyle/>
          <a:p>
            <a:r>
              <a:rPr lang="en-US" dirty="0"/>
              <a:t>Ease of programming</a:t>
            </a:r>
          </a:p>
          <a:p>
            <a:r>
              <a:rPr lang="en-US" dirty="0"/>
              <a:t>Well designed language</a:t>
            </a:r>
          </a:p>
          <a:p>
            <a:pPr lvl="1"/>
            <a:r>
              <a:rPr lang="en-US" dirty="0"/>
              <a:t>Modular and object-oriented</a:t>
            </a:r>
          </a:p>
          <a:p>
            <a:pPr lvl="1"/>
            <a:r>
              <a:rPr lang="en-US" dirty="0"/>
              <a:t>Documentation is in the code</a:t>
            </a:r>
          </a:p>
          <a:p>
            <a:r>
              <a:rPr lang="en-US" dirty="0"/>
              <a:t>Large standard library</a:t>
            </a:r>
          </a:p>
          <a:p>
            <a:r>
              <a:rPr lang="en-US" dirty="0"/>
              <a:t>Larger collection of add-on packages</a:t>
            </a:r>
          </a:p>
          <a:p>
            <a:r>
              <a:rPr lang="en-US" dirty="0"/>
              <a:t>Platform-independent</a:t>
            </a:r>
          </a:p>
          <a:p>
            <a:r>
              <a:rPr lang="en-US" dirty="0"/>
              <a:t>Popular (now the #1 language)</a:t>
            </a:r>
          </a:p>
          <a:p>
            <a:r>
              <a:rPr lang="en-US" dirty="0"/>
              <a:t>Free!</a:t>
            </a:r>
          </a:p>
        </p:txBody>
      </p:sp>
    </p:spTree>
    <p:extLst>
      <p:ext uri="{BB962C8B-B14F-4D97-AF65-F5344CB8AC3E}">
        <p14:creationId xmlns:p14="http://schemas.microsoft.com/office/powerpoint/2010/main" val="3780682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TIOBE Index (September 2022)</a:t>
            </a:r>
          </a:p>
        </p:txBody>
      </p:sp>
      <p:sp>
        <p:nvSpPr>
          <p:cNvPr id="4" name="TextBox 3"/>
          <p:cNvSpPr txBox="1"/>
          <p:nvPr/>
        </p:nvSpPr>
        <p:spPr>
          <a:xfrm>
            <a:off x="4953000" y="6438012"/>
            <a:ext cx="4038600" cy="400110"/>
          </a:xfrm>
          <a:prstGeom prst="rect">
            <a:avLst/>
          </a:prstGeom>
          <a:noFill/>
        </p:spPr>
        <p:txBody>
          <a:bodyPr wrap="square" rtlCol="0">
            <a:spAutoFit/>
          </a:bodyPr>
          <a:lstStyle/>
          <a:p>
            <a:r>
              <a:rPr lang="en-US" sz="2000" dirty="0">
                <a:solidFill>
                  <a:schemeClr val="accent3"/>
                </a:solidFill>
                <a:hlinkClick r:id="rId3"/>
              </a:rPr>
              <a:t>https://www.tiobe.com/tiobe-index/</a:t>
            </a:r>
            <a:r>
              <a:rPr lang="en-US" sz="2000" dirty="0">
                <a:solidFill>
                  <a:schemeClr val="accent3"/>
                </a:solidFill>
              </a:rPr>
              <a:t> </a:t>
            </a:r>
          </a:p>
        </p:txBody>
      </p:sp>
      <p:pic>
        <p:nvPicPr>
          <p:cNvPr id="5" name="Picture 4">
            <a:extLst>
              <a:ext uri="{FF2B5EF4-FFF2-40B4-BE49-F238E27FC236}">
                <a16:creationId xmlns:a16="http://schemas.microsoft.com/office/drawing/2014/main" id="{7F3991BA-494D-B4C9-85FB-3893ECD1CF74}"/>
              </a:ext>
            </a:extLst>
          </p:cNvPr>
          <p:cNvPicPr>
            <a:picLocks noChangeAspect="1"/>
          </p:cNvPicPr>
          <p:nvPr/>
        </p:nvPicPr>
        <p:blipFill>
          <a:blip r:embed="rId4"/>
          <a:stretch>
            <a:fillRect/>
          </a:stretch>
        </p:blipFill>
        <p:spPr>
          <a:xfrm>
            <a:off x="685800" y="1265600"/>
            <a:ext cx="7772400" cy="4326800"/>
          </a:xfrm>
          <a:prstGeom prst="rect">
            <a:avLst/>
          </a:prstGeom>
        </p:spPr>
      </p:pic>
    </p:spTree>
    <p:extLst>
      <p:ext uri="{BB962C8B-B14F-4D97-AF65-F5344CB8AC3E}">
        <p14:creationId xmlns:p14="http://schemas.microsoft.com/office/powerpoint/2010/main" val="2116011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0" y="19878"/>
            <a:ext cx="8686800" cy="1143000"/>
          </a:xfrm>
        </p:spPr>
        <p:txBody>
          <a:bodyPr/>
          <a:lstStyle/>
          <a:p>
            <a:r>
              <a:rPr lang="en-US" sz="3200" dirty="0"/>
              <a:t>Stack Overflow Questions by language</a:t>
            </a:r>
          </a:p>
        </p:txBody>
      </p:sp>
      <p:sp>
        <p:nvSpPr>
          <p:cNvPr id="6" name="TextBox 5">
            <a:extLst>
              <a:ext uri="{FF2B5EF4-FFF2-40B4-BE49-F238E27FC236}">
                <a16:creationId xmlns:a16="http://schemas.microsoft.com/office/drawing/2014/main" id="{73AFDA26-8427-B641-9578-ECF6F58A65A6}"/>
              </a:ext>
            </a:extLst>
          </p:cNvPr>
          <p:cNvSpPr txBox="1"/>
          <p:nvPr/>
        </p:nvSpPr>
        <p:spPr>
          <a:xfrm>
            <a:off x="4376093" y="6408006"/>
            <a:ext cx="4767907" cy="400110"/>
          </a:xfrm>
          <a:prstGeom prst="rect">
            <a:avLst/>
          </a:prstGeom>
          <a:noFill/>
        </p:spPr>
        <p:txBody>
          <a:bodyPr wrap="none" rtlCol="0">
            <a:spAutoFit/>
          </a:bodyPr>
          <a:lstStyle/>
          <a:p>
            <a:pPr algn="r"/>
            <a:r>
              <a:rPr lang="en-US" sz="2000" dirty="0">
                <a:hlinkClick r:id="rId3"/>
              </a:rPr>
              <a:t>https://insights.stackoverflow.com/trends</a:t>
            </a:r>
            <a:endParaRPr lang="en-US" sz="2000" dirty="0">
              <a:solidFill>
                <a:schemeClr val="accent3"/>
              </a:solidFill>
            </a:endParaRPr>
          </a:p>
        </p:txBody>
      </p:sp>
      <p:pic>
        <p:nvPicPr>
          <p:cNvPr id="2" name="Picture 1">
            <a:extLst>
              <a:ext uri="{FF2B5EF4-FFF2-40B4-BE49-F238E27FC236}">
                <a16:creationId xmlns:a16="http://schemas.microsoft.com/office/drawing/2014/main" id="{DAEBFBAA-72EE-CD44-44CB-6C876DB1C266}"/>
              </a:ext>
            </a:extLst>
          </p:cNvPr>
          <p:cNvPicPr>
            <a:picLocks noChangeAspect="1"/>
          </p:cNvPicPr>
          <p:nvPr/>
        </p:nvPicPr>
        <p:blipFill>
          <a:blip r:embed="rId4"/>
          <a:stretch>
            <a:fillRect/>
          </a:stretch>
        </p:blipFill>
        <p:spPr>
          <a:xfrm>
            <a:off x="730250" y="946150"/>
            <a:ext cx="7683500" cy="4965700"/>
          </a:xfrm>
          <a:prstGeom prst="rect">
            <a:avLst/>
          </a:prstGeom>
        </p:spPr>
      </p:pic>
    </p:spTree>
    <p:extLst>
      <p:ext uri="{BB962C8B-B14F-4D97-AF65-F5344CB8AC3E}">
        <p14:creationId xmlns:p14="http://schemas.microsoft.com/office/powerpoint/2010/main" val="3438242964"/>
      </p:ext>
    </p:extLst>
  </p:cSld>
  <p:clrMapOvr>
    <a:masterClrMapping/>
  </p:clrMapOvr>
</p:sld>
</file>

<file path=ppt/theme/theme1.xml><?xml version="1.0" encoding="utf-8"?>
<a:theme xmlns:a="http://schemas.openxmlformats.org/drawingml/2006/main" name="dark-blue-template">
  <a:themeElements>
    <a:clrScheme name="Custom 1">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22B8FC"/>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16498</TotalTime>
  <Pages>4</Pages>
  <Words>1398</Words>
  <Application>Microsoft Macintosh PowerPoint</Application>
  <PresentationFormat>On-screen Show (4:3)</PresentationFormat>
  <Paragraphs>122</Paragraphs>
  <Slides>16</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-apple-system</vt:lpstr>
      <vt:lpstr>Arial</vt:lpstr>
      <vt:lpstr>Times New Roman</vt:lpstr>
      <vt:lpstr>Wingdings</vt:lpstr>
      <vt:lpstr>dark-blue-template</vt:lpstr>
      <vt:lpstr>An overview of python</vt:lpstr>
      <vt:lpstr>Motivations for using Python</vt:lpstr>
      <vt:lpstr>Python and Reproducibility</vt:lpstr>
      <vt:lpstr>PowerPoint Presentation</vt:lpstr>
      <vt:lpstr>What is Python?</vt:lpstr>
      <vt:lpstr>What does it mean to be pythonic?</vt:lpstr>
      <vt:lpstr>Advantages</vt:lpstr>
      <vt:lpstr>TIOBE Index (September 2022)</vt:lpstr>
      <vt:lpstr>Stack Overflow Questions by language</vt:lpstr>
      <vt:lpstr>Disadvantages</vt:lpstr>
      <vt:lpstr>Python Standard Library</vt:lpstr>
      <vt:lpstr>Python's scientific ecosystem</vt:lpstr>
      <vt:lpstr>Development Environments</vt:lpstr>
      <vt:lpstr>Python Distributions</vt:lpstr>
      <vt:lpstr>Python Versions</vt:lpstr>
      <vt:lpstr>Resources for “best practices”</vt:lpstr>
    </vt:vector>
  </TitlesOfParts>
  <Manager/>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Corson-Dosch, Nicholas T</cp:lastModifiedBy>
  <cp:revision>493</cp:revision>
  <cp:lastPrinted>2014-05-20T14:47:17Z</cp:lastPrinted>
  <dcterms:created xsi:type="dcterms:W3CDTF">2009-08-04T14:01:06Z</dcterms:created>
  <dcterms:modified xsi:type="dcterms:W3CDTF">2023-09-18T20:05:31Z</dcterms:modified>
  <cp:category/>
</cp:coreProperties>
</file>

<file path=docProps/thumbnail.jpeg>
</file>